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3" r:id="rId3"/>
    <p:sldId id="305" r:id="rId4"/>
    <p:sldId id="308" r:id="rId5"/>
    <p:sldId id="309" r:id="rId6"/>
    <p:sldId id="290" r:id="rId7"/>
    <p:sldId id="301" r:id="rId8"/>
    <p:sldId id="306" r:id="rId9"/>
    <p:sldId id="307" r:id="rId10"/>
    <p:sldId id="257" r:id="rId11"/>
    <p:sldId id="259" r:id="rId12"/>
    <p:sldId id="258" r:id="rId13"/>
    <p:sldId id="291" r:id="rId14"/>
    <p:sldId id="284" r:id="rId15"/>
    <p:sldId id="285" r:id="rId16"/>
    <p:sldId id="292" r:id="rId17"/>
    <p:sldId id="293" r:id="rId18"/>
    <p:sldId id="266" r:id="rId19"/>
    <p:sldId id="295" r:id="rId20"/>
    <p:sldId id="269" r:id="rId21"/>
    <p:sldId id="296" r:id="rId22"/>
    <p:sldId id="272" r:id="rId23"/>
    <p:sldId id="297" r:id="rId24"/>
    <p:sldId id="273" r:id="rId25"/>
    <p:sldId id="298" r:id="rId26"/>
    <p:sldId id="276" r:id="rId27"/>
    <p:sldId id="260" r:id="rId28"/>
    <p:sldId id="270" r:id="rId29"/>
    <p:sldId id="279" r:id="rId30"/>
    <p:sldId id="286" r:id="rId31"/>
    <p:sldId id="261" r:id="rId32"/>
    <p:sldId id="262" r:id="rId33"/>
    <p:sldId id="275" r:id="rId34"/>
    <p:sldId id="264" r:id="rId35"/>
    <p:sldId id="265" r:id="rId36"/>
    <p:sldId id="267" r:id="rId37"/>
    <p:sldId id="263" r:id="rId38"/>
    <p:sldId id="268" r:id="rId39"/>
    <p:sldId id="274" r:id="rId40"/>
    <p:sldId id="277" r:id="rId41"/>
    <p:sldId id="304" r:id="rId42"/>
    <p:sldId id="299" r:id="rId43"/>
    <p:sldId id="300" r:id="rId4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8"/>
    <p:restoredTop sz="68299"/>
  </p:normalViewPr>
  <p:slideViewPr>
    <p:cSldViewPr snapToGrid="0">
      <p:cViewPr varScale="1">
        <p:scale>
          <a:sx n="90" d="100"/>
          <a:sy n="90" d="100"/>
        </p:scale>
        <p:origin x="10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03/02/2026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103020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26</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40</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41</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11</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14</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15</a:t>
            </a:fld>
            <a:endParaRPr lang="en-BE"/>
          </a:p>
        </p:txBody>
      </p:sp>
    </p:spTree>
    <p:extLst>
      <p:ext uri="{BB962C8B-B14F-4D97-AF65-F5344CB8AC3E}">
        <p14:creationId xmlns:p14="http://schemas.microsoft.com/office/powerpoint/2010/main" val="151642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a:t>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16</a:t>
            </a:r>
            <a:r>
              <a:rPr lang="en-US" baseline="30000" dirty="0"/>
              <a:t>th</a:t>
            </a:r>
            <a:r>
              <a:rPr lang="en-US" dirty="0"/>
              <a:t>, 2026</a:t>
            </a:r>
          </a:p>
          <a:p>
            <a:r>
              <a:rPr lang="en-US" dirty="0"/>
              <a:t>DP I is dues Feb 20th</a:t>
            </a:r>
          </a:p>
          <a:p>
            <a:r>
              <a:rPr lang="en-US" dirty="0"/>
              <a:t>We will have CS Advising office visiting us next Tuesday.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69892-F633-DB88-8D9A-5440BAF0D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FE0D2-0124-8A49-424F-09B1A99DC03B}"/>
              </a:ext>
            </a:extLst>
          </p:cNvPr>
          <p:cNvSpPr>
            <a:spLocks noGrp="1"/>
          </p:cNvSpPr>
          <p:nvPr>
            <p:ph type="title"/>
          </p:nvPr>
        </p:nvSpPr>
        <p:spPr>
          <a:xfrm>
            <a:off x="838200" y="0"/>
            <a:ext cx="10515600" cy="1325563"/>
          </a:xfrm>
        </p:spPr>
        <p:txBody>
          <a:bodyPr/>
          <a:lstStyle/>
          <a:p>
            <a:r>
              <a:rPr lang="en-GB" dirty="0"/>
              <a:t>Custom Projects: Expectations</a:t>
            </a:r>
            <a:endParaRPr lang="en-US" dirty="0"/>
          </a:p>
        </p:txBody>
      </p:sp>
      <p:sp>
        <p:nvSpPr>
          <p:cNvPr id="5" name="Content Placeholder 4">
            <a:extLst>
              <a:ext uri="{FF2B5EF4-FFF2-40B4-BE49-F238E27FC236}">
                <a16:creationId xmlns:a16="http://schemas.microsoft.com/office/drawing/2014/main" id="{46D8103D-4E31-C677-AE40-8F5E99BA2940}"/>
              </a:ext>
            </a:extLst>
          </p:cNvPr>
          <p:cNvSpPr>
            <a:spLocks noGrp="1"/>
          </p:cNvSpPr>
          <p:nvPr>
            <p:ph idx="1"/>
          </p:nvPr>
        </p:nvSpPr>
        <p:spPr>
          <a:xfrm>
            <a:off x="838200" y="1471613"/>
            <a:ext cx="10515600" cy="5200650"/>
          </a:xfrm>
        </p:spPr>
        <p:txBody>
          <a:bodyPr>
            <a:normAutofit fontScale="85000" lnSpcReduction="10000"/>
          </a:bodyPr>
          <a:lstStyle/>
          <a:p>
            <a:r>
              <a:rPr lang="en-GB" dirty="0"/>
              <a:t>These are </a:t>
            </a:r>
            <a:r>
              <a:rPr lang="en-GB" b="1" dirty="0"/>
              <a:t>not smaller or easier projects</a:t>
            </a:r>
          </a:p>
          <a:p>
            <a:pPr lvl="1"/>
            <a:r>
              <a:rPr lang="en-GB" dirty="0"/>
              <a:t>You defined the problem. You own the scope and outcomes</a:t>
            </a:r>
          </a:p>
          <a:p>
            <a:r>
              <a:rPr lang="en-GB" dirty="0"/>
              <a:t>What this means</a:t>
            </a:r>
          </a:p>
          <a:p>
            <a:pPr lvl="1"/>
            <a:r>
              <a:rPr lang="en-GB" dirty="0"/>
              <a:t>Full ownership of requirements, design, and technical decisions</a:t>
            </a:r>
          </a:p>
          <a:p>
            <a:pPr lvl="1"/>
            <a:r>
              <a:rPr lang="en-GB" dirty="0"/>
              <a:t>Responsibility to define a </a:t>
            </a:r>
            <a:r>
              <a:rPr lang="en-GB" b="1" dirty="0"/>
              <a:t>realistic, deliverable MVP</a:t>
            </a:r>
          </a:p>
          <a:p>
            <a:pPr lvl="1"/>
            <a:r>
              <a:rPr lang="en-GB" dirty="0"/>
              <a:t>You define the requirements </a:t>
            </a:r>
            <a:r>
              <a:rPr lang="en-GB" b="1" dirty="0"/>
              <a:t>and</a:t>
            </a:r>
            <a:r>
              <a:rPr lang="en-GB" dirty="0"/>
              <a:t> you are responsible for delivering them</a:t>
            </a:r>
          </a:p>
          <a:p>
            <a:r>
              <a:rPr lang="en-GB" dirty="0"/>
              <a:t>What is expected</a:t>
            </a:r>
          </a:p>
          <a:p>
            <a:pPr lvl="1"/>
            <a:r>
              <a:rPr lang="en-GB" dirty="0"/>
              <a:t>Clear MVP definition and scope discipline</a:t>
            </a:r>
          </a:p>
          <a:p>
            <a:pPr lvl="1"/>
            <a:r>
              <a:rPr lang="en-GB" dirty="0"/>
              <a:t>Professional workflows (GitHub, PRs, Reviews, testing)</a:t>
            </a:r>
          </a:p>
          <a:p>
            <a:pPr lvl="1"/>
            <a:r>
              <a:rPr lang="en-GB" dirty="0"/>
              <a:t>Steady progress toward </a:t>
            </a:r>
            <a:r>
              <a:rPr lang="en-GB" b="1" dirty="0"/>
              <a:t>working software</a:t>
            </a:r>
          </a:p>
          <a:p>
            <a:r>
              <a:rPr lang="en-GB" dirty="0"/>
              <a:t>How you are evaluated</a:t>
            </a:r>
          </a:p>
          <a:p>
            <a:pPr lvl="1"/>
            <a:r>
              <a:rPr lang="en-GB" dirty="0"/>
              <a:t>Not on ambition or number of features</a:t>
            </a:r>
          </a:p>
          <a:p>
            <a:pPr lvl="1"/>
            <a:r>
              <a:rPr lang="en-GB" dirty="0"/>
              <a:t>On delivering a complete, well-engineered MVP</a:t>
            </a:r>
          </a:p>
          <a:p>
            <a:pPr marL="457200" lvl="1" indent="0">
              <a:buNone/>
            </a:pPr>
            <a:endParaRPr lang="en-GB" dirty="0"/>
          </a:p>
          <a:p>
            <a:pPr marL="0" indent="0">
              <a:buNone/>
            </a:pPr>
            <a:r>
              <a:rPr lang="en-GB" b="1" dirty="0">
                <a:solidFill>
                  <a:srgbClr val="C00000"/>
                </a:solidFill>
              </a:rPr>
              <a:t>Bottom line: You don’t have a client — you are both the client and the developer</a:t>
            </a:r>
          </a:p>
          <a:p>
            <a:endParaRPr lang="en-US" dirty="0"/>
          </a:p>
        </p:txBody>
      </p:sp>
    </p:spTree>
    <p:extLst>
      <p:ext uri="{BB962C8B-B14F-4D97-AF65-F5344CB8AC3E}">
        <p14:creationId xmlns:p14="http://schemas.microsoft.com/office/powerpoint/2010/main" val="1233844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7824A-3A43-AC41-7038-439D241D4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3289D-A85E-2458-64DF-503EE8DCD683}"/>
              </a:ext>
            </a:extLst>
          </p:cNvPr>
          <p:cNvSpPr>
            <a:spLocks noGrp="1"/>
          </p:cNvSpPr>
          <p:nvPr>
            <p:ph type="title"/>
          </p:nvPr>
        </p:nvSpPr>
        <p:spPr>
          <a:xfrm>
            <a:off x="838200" y="0"/>
            <a:ext cx="10515600" cy="1325563"/>
          </a:xfrm>
        </p:spPr>
        <p:txBody>
          <a:bodyPr/>
          <a:lstStyle/>
          <a:p>
            <a:r>
              <a:rPr lang="en-GB" b="1" dirty="0"/>
              <a:t>Client-Sponsored Projects: Expectations</a:t>
            </a:r>
          </a:p>
        </p:txBody>
      </p:sp>
      <p:sp>
        <p:nvSpPr>
          <p:cNvPr id="5" name="Content Placeholder 4">
            <a:extLst>
              <a:ext uri="{FF2B5EF4-FFF2-40B4-BE49-F238E27FC236}">
                <a16:creationId xmlns:a16="http://schemas.microsoft.com/office/drawing/2014/main" id="{D991B58B-4669-F3C1-3070-D13937B3444C}"/>
              </a:ext>
            </a:extLst>
          </p:cNvPr>
          <p:cNvSpPr>
            <a:spLocks noGrp="1"/>
          </p:cNvSpPr>
          <p:nvPr>
            <p:ph idx="1"/>
          </p:nvPr>
        </p:nvSpPr>
        <p:spPr>
          <a:xfrm>
            <a:off x="838200" y="1325563"/>
            <a:ext cx="10515600" cy="5346700"/>
          </a:xfrm>
        </p:spPr>
        <p:txBody>
          <a:bodyPr>
            <a:normAutofit lnSpcReduction="10000"/>
          </a:bodyPr>
          <a:lstStyle/>
          <a:p>
            <a:r>
              <a:rPr lang="en-GB" dirty="0"/>
              <a:t>These are </a:t>
            </a:r>
            <a:r>
              <a:rPr lang="en-GB" b="1" dirty="0"/>
              <a:t>real industry collaborations</a:t>
            </a:r>
            <a:r>
              <a:rPr lang="en-GB" dirty="0"/>
              <a:t>, not class simulations</a:t>
            </a:r>
          </a:p>
          <a:p>
            <a:r>
              <a:rPr lang="en-GB" dirty="0"/>
              <a:t>What clients provide</a:t>
            </a:r>
          </a:p>
          <a:p>
            <a:pPr lvl="1"/>
            <a:r>
              <a:rPr lang="en-GB" dirty="0"/>
              <a:t>Mentorship and exposure to real systems</a:t>
            </a:r>
          </a:p>
          <a:p>
            <a:pPr lvl="1"/>
            <a:r>
              <a:rPr lang="en-GB" dirty="0"/>
              <a:t>Guidance on industry workflows and practices</a:t>
            </a:r>
          </a:p>
          <a:p>
            <a:pPr lvl="1"/>
            <a:r>
              <a:rPr lang="en-GB" dirty="0"/>
              <a:t>Meaningful, real-world problems</a:t>
            </a:r>
          </a:p>
          <a:p>
            <a:r>
              <a:rPr lang="en-GB" dirty="0"/>
              <a:t>What clients expect</a:t>
            </a:r>
          </a:p>
          <a:p>
            <a:pPr lvl="1"/>
            <a:r>
              <a:rPr lang="en-GB" dirty="0"/>
              <a:t>Professional communication and reliability</a:t>
            </a:r>
          </a:p>
          <a:p>
            <a:pPr lvl="1"/>
            <a:r>
              <a:rPr lang="en-GB" dirty="0"/>
              <a:t>Fast ramp-up and ownership</a:t>
            </a:r>
          </a:p>
          <a:p>
            <a:pPr lvl="1"/>
            <a:r>
              <a:rPr lang="en-GB" dirty="0"/>
              <a:t>Tangible contributions (code, tests, reviews, documentation)</a:t>
            </a:r>
          </a:p>
          <a:p>
            <a:r>
              <a:rPr lang="en-GB" dirty="0"/>
              <a:t>Bottom line</a:t>
            </a:r>
          </a:p>
          <a:p>
            <a:pPr lvl="1"/>
            <a:r>
              <a:rPr lang="en-GB" dirty="0"/>
              <a:t>This must be a </a:t>
            </a:r>
            <a:r>
              <a:rPr lang="en-GB" b="1" dirty="0"/>
              <a:t>win–win collaboration</a:t>
            </a:r>
          </a:p>
          <a:p>
            <a:pPr lvl="1"/>
            <a:r>
              <a:rPr lang="en-GB" dirty="0"/>
              <a:t>Clients invest time — </a:t>
            </a:r>
            <a:r>
              <a:rPr lang="en-GB" b="1" dirty="0"/>
              <a:t>do not waste it</a:t>
            </a:r>
          </a:p>
          <a:p>
            <a:pPr lvl="1"/>
            <a:r>
              <a:rPr lang="en-GB" dirty="0"/>
              <a:t>Treat this as a </a:t>
            </a:r>
            <a:r>
              <a:rPr lang="en-GB" b="1" dirty="0"/>
              <a:t>pre-professional engagement</a:t>
            </a:r>
            <a:endParaRPr lang="en-GB" dirty="0"/>
          </a:p>
          <a:p>
            <a:endParaRPr lang="en-US" dirty="0"/>
          </a:p>
        </p:txBody>
      </p:sp>
    </p:spTree>
    <p:extLst>
      <p:ext uri="{BB962C8B-B14F-4D97-AF65-F5344CB8AC3E}">
        <p14:creationId xmlns:p14="http://schemas.microsoft.com/office/powerpoint/2010/main" val="173567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33142</TotalTime>
  <Words>3172</Words>
  <Application>Microsoft Macintosh PowerPoint</Application>
  <PresentationFormat>Widescreen</PresentationFormat>
  <Paragraphs>360</Paragraphs>
  <Slides>43</Slides>
  <Notes>33</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Testing</vt:lpstr>
      <vt:lpstr>PowerPoint Presentation</vt:lpstr>
      <vt:lpstr>Announcements</vt:lpstr>
      <vt:lpstr>Custom Projects: Expectations</vt:lpstr>
      <vt:lpstr>Client-Sponsored Projects: Expectations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65</cp:revision>
  <dcterms:created xsi:type="dcterms:W3CDTF">2022-09-24T23:45:38Z</dcterms:created>
  <dcterms:modified xsi:type="dcterms:W3CDTF">2026-02-03T19:07:04Z</dcterms:modified>
</cp:coreProperties>
</file>